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7" r:id="rId21"/>
    <p:sldId id="278" r:id="rId22"/>
  </p:sldIdLst>
  <p:sldSz cx="18288000" cy="10287000"/>
  <p:notesSz cx="6858000" cy="9144000"/>
  <p:embeddedFontLst>
    <p:embeddedFont>
      <p:font typeface="Palatino Linotype" panose="02040502050505030304" pitchFamily="18" charset="0"/>
      <p:regular r:id="rId24"/>
      <p:bold r:id="rId25"/>
      <p:italic r:id="rId26"/>
      <p:boldItalic r:id="rId27"/>
    </p:embeddedFont>
    <p:embeddedFont>
      <p:font typeface="Perpetua" panose="02020502060401020303" pitchFamily="18" charset="0"/>
      <p:regular r:id="rId28"/>
      <p:bold r:id="rId29"/>
      <p:italic r:id="rId30"/>
      <p:boldItalic r:id="rId31"/>
    </p:embeddedFont>
    <p:embeddedFont>
      <p:font typeface="PMingLiU-ExtB" panose="02020500000000000000" pitchFamily="18" charset="-120"/>
      <p:regular r:id="rId32"/>
    </p:embeddedFont>
    <p:embeddedFont>
      <p:font typeface="Poppins Medium" panose="00000600000000000000" pitchFamily="2" charset="0"/>
      <p:regular r:id="rId33"/>
      <p:italic r:id="rId34"/>
    </p:embeddedFont>
    <p:embeddedFont>
      <p:font typeface="Poppins Medium Bold" panose="020B0604020202020204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29" y="20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90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91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92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93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9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2756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35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63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3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60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6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6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6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44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4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4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4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4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5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5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5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4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65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6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6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6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70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1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7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7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76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7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7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79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80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81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82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40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41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42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84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85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8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8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54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655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5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65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65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Freeform 2"/>
          <p:cNvSpPr/>
          <p:nvPr/>
        </p:nvSpPr>
        <p:spPr>
          <a:xfrm>
            <a:off x="-822204" y="-2845196"/>
            <a:ext cx="19110204" cy="13516126"/>
          </a:xfrm>
          <a:custGeom>
            <a:avLst/>
            <a:gdLst/>
            <a:ahLst/>
            <a:cxnLst/>
            <a:rect l="l" t="t" r="r" b="b"/>
            <a:pathLst>
              <a:path w="19110204" h="13516126">
                <a:moveTo>
                  <a:pt x="0" y="0"/>
                </a:moveTo>
                <a:lnTo>
                  <a:pt x="19110204" y="0"/>
                </a:lnTo>
                <a:lnTo>
                  <a:pt x="19110204" y="13516126"/>
                </a:lnTo>
                <a:lnTo>
                  <a:pt x="0" y="135161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000"/>
            </a:blip>
            <a:stretch>
              <a:fillRect/>
            </a:stretch>
          </a:blipFill>
        </p:spPr>
      </p:sp>
      <p:sp>
        <p:nvSpPr>
          <p:cNvPr id="1048585" name="Freeform 3"/>
          <p:cNvSpPr/>
          <p:nvPr/>
        </p:nvSpPr>
        <p:spPr>
          <a:xfrm>
            <a:off x="-2129824" y="-1936352"/>
            <a:ext cx="10579544" cy="9391465"/>
          </a:xfrm>
          <a:custGeom>
            <a:avLst/>
            <a:gdLst/>
            <a:ahLst/>
            <a:cxnLst/>
            <a:rect l="l" t="t" r="r" b="b"/>
            <a:pathLst>
              <a:path w="10579544" h="9391465">
                <a:moveTo>
                  <a:pt x="0" y="0"/>
                </a:moveTo>
                <a:lnTo>
                  <a:pt x="10579544" y="0"/>
                </a:lnTo>
                <a:lnTo>
                  <a:pt x="10579544" y="9391465"/>
                </a:lnTo>
                <a:lnTo>
                  <a:pt x="0" y="93914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r="-81688" b="-36363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048586" name="Freeform 4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0" y="0"/>
                </a:moveTo>
                <a:lnTo>
                  <a:pt x="10287000" y="0"/>
                </a:ln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4000"/>
            </a:blip>
            <a:stretch>
              <a:fillRect l="-48888" r="-28888"/>
            </a:stretch>
          </a:blipFill>
        </p:spPr>
        <p:txBody>
          <a:bodyPr/>
          <a:lstStyle/>
          <a:p>
            <a:r>
              <a:rPr lang="zh-CN" altLang="en-US"/>
              <a:t>
</a:t>
            </a:r>
          </a:p>
        </p:txBody>
      </p:sp>
      <p:sp>
        <p:nvSpPr>
          <p:cNvPr id="1048587" name="TextBox 5"/>
          <p:cNvSpPr txBox="1"/>
          <p:nvPr/>
        </p:nvSpPr>
        <p:spPr>
          <a:xfrm>
            <a:off x="511601" y="2065019"/>
            <a:ext cx="17264797" cy="3928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60"/>
              </a:lnSpc>
            </a:pPr>
            <a:r>
              <a:rPr lang="en-US" sz="7200" b="1" dirty="0">
                <a:solidFill>
                  <a:srgbClr val="FFFFFF"/>
                </a:solidFill>
                <a:latin typeface="Palatino Linotype" panose="02040502050505030304" pitchFamily="18" charset="0"/>
                <a:ea typeface="Poppins Medium"/>
                <a:cs typeface="Poppins Medium"/>
                <a:sym typeface="Poppins Medium"/>
              </a:rPr>
              <a:t>Sri Sairam College of Engineering </a:t>
            </a:r>
            <a:endParaRPr sz="7200" b="1" dirty="0">
              <a:solidFill>
                <a:srgbClr val="FFFFFF"/>
              </a:solidFill>
              <a:latin typeface="Palatino Linotype" panose="02040502050505030304" pitchFamily="18" charset="0"/>
            </a:endParaRPr>
          </a:p>
          <a:p>
            <a:pPr algn="ctr">
              <a:lnSpc>
                <a:spcPts val="6060"/>
              </a:lnSpc>
            </a:pPr>
            <a:endParaRPr lang="en-US" sz="2400" dirty="0">
              <a:solidFill>
                <a:srgbClr val="FFFFFF"/>
              </a:solidFill>
              <a:sym typeface="Poppins Medium"/>
            </a:endParaRPr>
          </a:p>
          <a:p>
            <a:pPr algn="ctr">
              <a:lnSpc>
                <a:spcPts val="6060"/>
              </a:lnSpc>
            </a:pPr>
            <a:r>
              <a:rPr lang="en-US" sz="6000" dirty="0">
                <a:solidFill>
                  <a:srgbClr val="FFFFFF"/>
                </a:solidFill>
                <a:latin typeface="Palatino Linotype" panose="02040502050505030304" pitchFamily="18" charset="0"/>
                <a:ea typeface="Poppins Medium"/>
                <a:cs typeface="Poppins Medium"/>
                <a:sym typeface="Poppins Medium"/>
              </a:rPr>
              <a:t>Project Title :</a:t>
            </a:r>
          </a:p>
          <a:p>
            <a:pPr algn="ctr">
              <a:lnSpc>
                <a:spcPts val="6060"/>
              </a:lnSpc>
            </a:pPr>
            <a:endParaRPr sz="8000" dirty="0">
              <a:solidFill>
                <a:srgbClr val="FFFFFF"/>
              </a:solidFill>
              <a:latin typeface="Palatino Linotype" panose="02040502050505030304" pitchFamily="18" charset="0"/>
            </a:endParaRPr>
          </a:p>
          <a:p>
            <a:pPr algn="ctr">
              <a:lnSpc>
                <a:spcPts val="6060"/>
              </a:lnSpc>
              <a:spcBef>
                <a:spcPct val="0"/>
              </a:spcBef>
            </a:pPr>
            <a:r>
              <a:rPr lang="en-US" sz="6000" dirty="0">
                <a:solidFill>
                  <a:srgbClr val="FFFFFF"/>
                </a:solidFill>
                <a:latin typeface="Palatino Linotype" panose="02040502050505030304" pitchFamily="18" charset="0"/>
                <a:ea typeface="Poppins Medium"/>
                <a:cs typeface="Poppins Medium"/>
                <a:sym typeface="Poppins Medium"/>
              </a:rPr>
              <a:t>Refactor Royale AI-Code Optimization game</a:t>
            </a:r>
            <a:r>
              <a:rPr lang="en-US" sz="6000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</a:p>
        </p:txBody>
      </p:sp>
      <p:sp>
        <p:nvSpPr>
          <p:cNvPr id="1048588" name="TextBox 6"/>
          <p:cNvSpPr txBox="1"/>
          <p:nvPr/>
        </p:nvSpPr>
        <p:spPr>
          <a:xfrm>
            <a:off x="4403673" y="6999160"/>
            <a:ext cx="9736500" cy="2729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0"/>
              </a:lnSpc>
            </a:pPr>
            <a:r>
              <a:rPr lang="en-US" sz="4000" dirty="0">
                <a:solidFill>
                  <a:srgbClr val="FFFFFF"/>
                </a:solidFill>
                <a:latin typeface="Palatino Linotype" panose="02040502050505030304" pitchFamily="18" charset="0"/>
                <a:ea typeface="Poppins Medium"/>
                <a:cs typeface="Poppins Medium"/>
                <a:sym typeface="Poppins Medium"/>
              </a:rPr>
              <a:t>Presented By</a:t>
            </a:r>
            <a:endParaRPr sz="4000" dirty="0">
              <a:latin typeface="Palatino Linotype" panose="02040502050505030304" pitchFamily="18" charset="0"/>
            </a:endParaRPr>
          </a:p>
          <a:p>
            <a:pPr algn="ctr">
              <a:lnSpc>
                <a:spcPct val="150000"/>
              </a:lnSpc>
            </a:pPr>
            <a:endParaRPr lang="zh-CN" altLang="en-US" sz="2400" dirty="0"/>
          </a:p>
          <a:p>
            <a:pPr algn="ctr">
              <a:lnSpc>
                <a:spcPct val="150000"/>
              </a:lnSpc>
            </a:pPr>
            <a:r>
              <a:rPr lang="en-US" sz="4000" dirty="0">
                <a:solidFill>
                  <a:srgbClr val="FFFFFF"/>
                </a:solidFill>
                <a:latin typeface="Palatino Linotype" panose="02040502050505030304" pitchFamily="18" charset="0"/>
                <a:ea typeface="Poppins Medium"/>
                <a:cs typeface="Poppins Medium"/>
                <a:sym typeface="Poppins Medium"/>
              </a:rPr>
              <a:t>Vinutha S - 1SB22IS060</a:t>
            </a:r>
            <a:endParaRPr lang="zh-CN" altLang="en-US" sz="4000" dirty="0">
              <a:latin typeface="Palatino Linotype" panose="02040502050505030304" pitchFamily="18" charset="0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Palatino Linotype" panose="02040502050505030304" pitchFamily="18" charset="0"/>
                <a:ea typeface="Poppins Medium"/>
                <a:cs typeface="Poppins Medium"/>
                <a:sym typeface="Poppins Medium"/>
              </a:rPr>
              <a:t>Kokila M - 1SB22IS020</a:t>
            </a:r>
          </a:p>
        </p:txBody>
      </p:sp>
      <p:sp>
        <p:nvSpPr>
          <p:cNvPr id="1048589" name="TextBox 7"/>
          <p:cNvSpPr txBox="1"/>
          <p:nvPr/>
        </p:nvSpPr>
        <p:spPr>
          <a:xfrm>
            <a:off x="7011509" y="5434521"/>
            <a:ext cx="4264981" cy="41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32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TextBox 2"/>
          <p:cNvSpPr txBox="1"/>
          <p:nvPr/>
        </p:nvSpPr>
        <p:spPr>
          <a:xfrm>
            <a:off x="2286000" y="1943100"/>
            <a:ext cx="15316200" cy="60176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90"/>
              </a:lnSpc>
              <a:spcBef>
                <a:spcPct val="0"/>
              </a:spcBef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3. AI &amp; Optimization Engine</a:t>
            </a:r>
            <a:r>
              <a:rPr lang="en-US" sz="4909" b="1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
</a:t>
            </a:r>
          </a:p>
          <a:p>
            <a:pPr marL="571500" indent="-571500" algn="just">
              <a:lnSpc>
                <a:spcPts val="589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Ollama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Local LLM runner(Mistral 7B model execution).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Mistral 7B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Large Language Model(used for Code analysis &amp; optimization suggestions).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Tenacity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Retry library (Auto-retry failed AI requests).</a:t>
            </a:r>
            <a:endParaRPr lang="en-US" sz="4000" b="1" dirty="0">
              <a:solidFill>
                <a:srgbClr val="FFFFFF"/>
              </a:solidFill>
              <a:latin typeface="Perpetua" panose="02020502060401020303" pitchFamily="18" charset="0"/>
              <a:ea typeface="Poppins Medium Bold"/>
              <a:cs typeface="Poppins Medium Bold"/>
              <a:sym typeface="Poppins Medium Bold"/>
            </a:endParaRPr>
          </a:p>
          <a:p>
            <a:pPr marL="571500" indent="-571500" algn="just">
              <a:lnSpc>
                <a:spcPts val="589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LRU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CachePerformance optimization(Memoization of complexity calculations).</a:t>
            </a:r>
          </a:p>
        </p:txBody>
      </p:sp>
      <p:sp>
        <p:nvSpPr>
          <p:cNvPr id="1048608" name="Freeform 3"/>
          <p:cNvSpPr/>
          <p:nvPr/>
        </p:nvSpPr>
        <p:spPr>
          <a:xfrm rot="-2158531" flipH="1">
            <a:off x="-4172993" y="7200812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2"/>
                </a:lnTo>
                <a:lnTo>
                  <a:pt x="8345986" y="9390702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extBox 2"/>
          <p:cNvSpPr txBox="1"/>
          <p:nvPr/>
        </p:nvSpPr>
        <p:spPr>
          <a:xfrm>
            <a:off x="1295400" y="1181100"/>
            <a:ext cx="16262139" cy="6976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57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4. Game Logic &amp; Evaluation</a:t>
            </a:r>
          </a:p>
          <a:p>
            <a:pPr algn="l">
              <a:lnSpc>
                <a:spcPts val="5857"/>
              </a:lnSpc>
            </a:pPr>
            <a:endParaRPr lang="zh-CN" altLang="en-US" dirty="0"/>
          </a:p>
          <a:p>
            <a:pPr algn="just">
              <a:lnSpc>
                <a:spcPct val="150000"/>
              </a:lnSpc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Components used and implementation -
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Challenge Pool </a:t>
            </a:r>
            <a:r>
              <a:rPr lang="en-US" sz="4000" b="1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-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1</a:t>
            </a:r>
            <a:r>
              <a:rPr lang="en-US" sz="400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0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Python problems with test cases (O(1) to O(n!) complexity).    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Scoring System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Dynamic scoring (5-10 points) based on optimization level.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 Time Tracking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Countdown timer with 15-minute limit.                              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Progress System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Tracks solved challenges (10/10) with persistent scores.  </a:t>
            </a:r>
            <a:endParaRPr lang="en-US" sz="4800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</p:txBody>
      </p:sp>
      <p:sp>
        <p:nvSpPr>
          <p:cNvPr id="1048610" name="Freeform 3"/>
          <p:cNvSpPr/>
          <p:nvPr/>
        </p:nvSpPr>
        <p:spPr>
          <a:xfrm rot="8820893" flipH="1">
            <a:off x="13673001" y="-5762234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TextBox 2"/>
          <p:cNvSpPr txBox="1"/>
          <p:nvPr/>
        </p:nvSpPr>
        <p:spPr>
          <a:xfrm>
            <a:off x="2819400" y="1613839"/>
            <a:ext cx="14630400" cy="5822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315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5. Styling &amp; UI Effects</a:t>
            </a:r>
            <a:r>
              <a:rPr lang="en-US" sz="4400" b="1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
</a:t>
            </a:r>
          </a:p>
          <a:p>
            <a:pPr algn="just">
              <a:lnSpc>
                <a:spcPts val="4315"/>
              </a:lnSpc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Technology and Key Visual Elements-  </a:t>
            </a:r>
            <a:endParaRPr sz="4000" dirty="0">
              <a:latin typeface="Perpetua" panose="02020502060401020303" pitchFamily="18" charset="0"/>
            </a:endParaRPr>
          </a:p>
          <a:p>
            <a:pPr algn="just">
              <a:lnSpc>
                <a:spcPts val="4315"/>
              </a:lnSpc>
            </a:pP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CSS Neon Effects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Glowing borders, text shadows, pulsating animations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.              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Glassmorphism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Frosted glass UI panels with backdrop blur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.                        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Keyframe Animations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Pulsing lights, input field highlights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                          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Responsive Design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Mobile-friendly layouts using CSS Grid/Flexbox.</a:t>
            </a:r>
          </a:p>
        </p:txBody>
      </p:sp>
      <p:sp>
        <p:nvSpPr>
          <p:cNvPr id="1048612" name="Freeform 3"/>
          <p:cNvSpPr/>
          <p:nvPr/>
        </p:nvSpPr>
        <p:spPr>
          <a:xfrm rot="-2158531" flipH="1">
            <a:off x="-4172993" y="7200812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2"/>
                </a:lnTo>
                <a:lnTo>
                  <a:pt x="8345986" y="9390702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TextBox 2"/>
          <p:cNvSpPr txBox="1"/>
          <p:nvPr/>
        </p:nvSpPr>
        <p:spPr>
          <a:xfrm>
            <a:off x="2383707" y="1409700"/>
            <a:ext cx="13520585" cy="7783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32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6. Development Tools</a:t>
            </a:r>
            <a:r>
              <a:rPr lang="en-US" sz="5400" b="1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
</a:t>
            </a:r>
          </a:p>
          <a:p>
            <a:pPr algn="just">
              <a:lnSpc>
                <a:spcPct val="150000"/>
              </a:lnSpc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Tool and Usage -</a:t>
            </a:r>
          </a:p>
          <a:p>
            <a:pPr algn="just">
              <a:lnSpc>
                <a:spcPct val="150000"/>
              </a:lnSpc>
            </a:pPr>
            <a:endParaRPr lang="en-US" sz="4000" b="1" dirty="0">
              <a:solidFill>
                <a:srgbClr val="FFFFFF"/>
              </a:solidFill>
              <a:latin typeface="Perpetua" panose="02020502060401020303" pitchFamily="18" charset="0"/>
              <a:ea typeface="Poppins Medium Bold"/>
              <a:cs typeface="Poppins Medium Bold"/>
              <a:sym typeface="Poppins Medium Bold"/>
            </a:endParaRPr>
          </a:p>
          <a:p>
            <a:pPr marL="571500" indent="-5715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Git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Version control                                                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ESLint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JavaScript code quality</a:t>
            </a:r>
          </a:p>
          <a:p>
            <a:pPr marL="571500" indent="-5715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Prettier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Code formatting                                                      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Postman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API endpoint testing</a:t>
            </a:r>
          </a:p>
          <a:p>
            <a:pPr marL="571500" indent="-5715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Chrome DevTools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Debugging frontend performance</a:t>
            </a:r>
            <a:r>
              <a:rPr lang="en-US" sz="4784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 </a:t>
            </a:r>
          </a:p>
        </p:txBody>
      </p:sp>
      <p:sp>
        <p:nvSpPr>
          <p:cNvPr id="1048614" name="Freeform 3"/>
          <p:cNvSpPr/>
          <p:nvPr/>
        </p:nvSpPr>
        <p:spPr>
          <a:xfrm rot="8820893" flipH="1">
            <a:off x="13673001" y="-5762234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TextBox 2"/>
          <p:cNvSpPr txBox="1"/>
          <p:nvPr/>
        </p:nvSpPr>
        <p:spPr>
          <a:xfrm>
            <a:off x="2286001" y="1257300"/>
            <a:ext cx="15544800" cy="7950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54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7.Core features and Flow </a:t>
            </a:r>
          </a:p>
          <a:p>
            <a:pPr algn="l">
              <a:lnSpc>
                <a:spcPts val="3667"/>
              </a:lnSpc>
            </a:pPr>
            <a:endParaRPr sz="2400" dirty="0"/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User Login &amp; Progress Tracking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Users log in and track optimization progress.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Fetch Code Challenge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AI fetches a randomly chosen code snippet with inefficiencies.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User Refactors Code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The player submits an optimized version of the code.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AI Evaluation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AI model analyzes code improvements: </a:t>
            </a:r>
          </a:p>
          <a:p>
            <a:pPr algn="just"/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            1. Time Complexity
            2. Readability
            3. Maintainability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Scoring &amp; Feedback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AI gives a score and detailed feedback.</a:t>
            </a:r>
            <a:endParaRPr sz="4000" dirty="0">
              <a:latin typeface="Perpetua" panose="02020502060401020303" pitchFamily="18" charset="0"/>
            </a:endParaRPr>
          </a:p>
          <a:p>
            <a:pPr marL="571500" indent="-571500" algn="just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Leaderboard &amp; Gamification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Users see rankings and achievements.</a:t>
            </a:r>
          </a:p>
        </p:txBody>
      </p:sp>
      <p:sp>
        <p:nvSpPr>
          <p:cNvPr id="1048616" name="Freeform 3"/>
          <p:cNvSpPr/>
          <p:nvPr/>
        </p:nvSpPr>
        <p:spPr>
          <a:xfrm rot="-2158531" flipH="1">
            <a:off x="-4172993" y="7200812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2"/>
                </a:lnTo>
                <a:lnTo>
                  <a:pt x="8345986" y="9390702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Box 2"/>
          <p:cNvSpPr txBox="1"/>
          <p:nvPr/>
        </p:nvSpPr>
        <p:spPr>
          <a:xfrm>
            <a:off x="2743200" y="1513756"/>
            <a:ext cx="13328604" cy="7259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58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8. Key Python Libraries</a:t>
            </a:r>
          </a:p>
          <a:p>
            <a:pPr algn="l">
              <a:lnSpc>
                <a:spcPts val="4658"/>
              </a:lnSpc>
            </a:pPr>
            <a:endParaRPr lang="en-US" sz="6000" b="1" u="sng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  <a:p>
            <a:pPr algn="just">
              <a:lnSpc>
                <a:spcPts val="4658"/>
              </a:lnSpc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python 
</a:t>
            </a:r>
          </a:p>
          <a:p>
            <a:pPr marL="685800" indent="-685800" algn="just">
              <a:lnSpc>
                <a:spcPts val="4658"/>
              </a:lnSpc>
              <a:buFont typeface="Wingdings" panose="05000000000000000000" pitchFamily="2" charset="2"/>
              <a:buChar char="§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Backend Dependencies </a:t>
            </a:r>
          </a:p>
          <a:p>
            <a:pPr algn="just">
              <a:lnSpc>
                <a:spcPts val="4658"/>
              </a:lnSpc>
            </a:pPr>
            <a:endParaRPr lang="zh-CN" altLang="en-US" sz="4000" dirty="0">
              <a:latin typeface="Perpetua" panose="02020502060401020303" pitchFamily="18" charset="0"/>
            </a:endParaRPr>
          </a:p>
          <a:p>
            <a:pPr algn="just">
              <a:lnSpc>
                <a:spcPts val="4658"/>
              </a:lnSpc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flask==2.0.1          # Web server 
flask-</a:t>
            </a:r>
            <a:r>
              <a:rPr lang="en-US" sz="4000" dirty="0" err="1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cors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==3.0.10    # Cross-origin support 
requests==2.26.0      # HTTP calls to Ollama 
tenacity==8.0.1       # Retry mechanism 
python-</a:t>
            </a:r>
            <a:r>
              <a:rPr lang="en-US" sz="4000" dirty="0" err="1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ast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==3.8       # Code parsing </a:t>
            </a:r>
          </a:p>
          <a:p>
            <a:pPr algn="just">
              <a:lnSpc>
                <a:spcPts val="4658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uuid==1.30            # Session management</a:t>
            </a:r>
          </a:p>
        </p:txBody>
      </p:sp>
      <p:sp>
        <p:nvSpPr>
          <p:cNvPr id="1048618" name="Freeform 3"/>
          <p:cNvSpPr/>
          <p:nvPr/>
        </p:nvSpPr>
        <p:spPr>
          <a:xfrm rot="8820893" flipH="1">
            <a:off x="13673001" y="-5762234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TextBox 2"/>
          <p:cNvSpPr txBox="1"/>
          <p:nvPr/>
        </p:nvSpPr>
        <p:spPr>
          <a:xfrm>
            <a:off x="2971800" y="876300"/>
            <a:ext cx="13973623" cy="9002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7"/>
              </a:lnSpc>
              <a:spcBef>
                <a:spcPct val="0"/>
              </a:spcBef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9. Hardware Requirements</a:t>
            </a:r>
            <a:r>
              <a:rPr lang="en-US" sz="3878" b="1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
</a:t>
            </a:r>
          </a:p>
          <a:p>
            <a:pPr marL="571500" indent="-571500" algn="just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Minimum: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CPU with AVX support (for Ollama)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Recommended:</a:t>
            </a:r>
          </a:p>
          <a:p>
            <a:pPr algn="just">
              <a:spcBef>
                <a:spcPct val="0"/>
              </a:spcBef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            1.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NVIDIA GPU (for faster AI inference) 
           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2.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16GB RAM (for smooth Ollama operation)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  </a:t>
            </a:r>
          </a:p>
          <a:p>
            <a:pPr marL="571500" indent="-571500" algn="just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4000" b="1" dirty="0">
              <a:solidFill>
                <a:srgbClr val="FFFFFF"/>
              </a:solidFill>
              <a:latin typeface="Perpetua" panose="02020502060401020303" pitchFamily="18" charset="0"/>
              <a:ea typeface="Poppins Medium Bold"/>
              <a:cs typeface="Poppins Medium Bold"/>
              <a:sym typeface="Poppins Medium Bold"/>
            </a:endParaRPr>
          </a:p>
          <a:p>
            <a:pPr algn="just">
              <a:spcBef>
                <a:spcPct val="0"/>
              </a:spcBef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This stack was chosen for its: </a:t>
            </a:r>
          </a:p>
          <a:p>
            <a:pPr marL="571500" indent="-571500" algn="just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Efficiency :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Lightweight yet powerful tools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Educational Value :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Demonstrates real-world AI integration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Visual Appeal : Neon theme enhances engagement 
Scalability :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Ready for cloud deployment </a:t>
            </a:r>
            <a:endParaRPr lang="en-US" sz="4000" b="1" dirty="0">
              <a:solidFill>
                <a:srgbClr val="FFFFFF"/>
              </a:solidFill>
              <a:latin typeface="Perpetua" panose="02020502060401020303" pitchFamily="18" charset="0"/>
              <a:ea typeface="Poppins Medium Bold"/>
              <a:cs typeface="Poppins Medium Bold"/>
              <a:sym typeface="Poppins Medium Bold"/>
            </a:endParaRPr>
          </a:p>
          <a:p>
            <a:pPr marL="571500" indent="-571500" algn="just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4000" b="1" dirty="0">
              <a:solidFill>
                <a:srgbClr val="FFFFFF"/>
              </a:solidFill>
              <a:latin typeface="Perpetua" panose="02020502060401020303" pitchFamily="18" charset="0"/>
              <a:ea typeface="Poppins Medium Bold"/>
              <a:cs typeface="Poppins Medium Bold"/>
              <a:sym typeface="Poppins Medium Bold"/>
            </a:endParaRPr>
          </a:p>
          <a:p>
            <a:pPr algn="just"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The project uniquely combines gaming aesthetics with practical computer science education through carefully selected technologies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.</a:t>
            </a:r>
            <a:endParaRPr lang="zh-CN" altLang="en-US" sz="1600" dirty="0">
              <a:latin typeface="Perpetua" panose="02020502060401020303" pitchFamily="18" charset="0"/>
            </a:endParaRPr>
          </a:p>
        </p:txBody>
      </p:sp>
      <p:sp>
        <p:nvSpPr>
          <p:cNvPr id="1048620" name="Freeform 3"/>
          <p:cNvSpPr/>
          <p:nvPr/>
        </p:nvSpPr>
        <p:spPr>
          <a:xfrm rot="-2158531" flipH="1">
            <a:off x="-4172993" y="7200812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2"/>
                </a:lnTo>
                <a:lnTo>
                  <a:pt x="8345986" y="9390702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TextBox 2"/>
          <p:cNvSpPr txBox="1"/>
          <p:nvPr/>
        </p:nvSpPr>
        <p:spPr>
          <a:xfrm>
            <a:off x="2630859" y="2625725"/>
            <a:ext cx="13947014" cy="4001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0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AI model for code evaluation </a:t>
            </a:r>
            <a:endParaRPr sz="6000" u="sng" dirty="0">
              <a:latin typeface="Palatino Linotype" panose="02040502050505030304" pitchFamily="18" charset="0"/>
            </a:endParaRPr>
          </a:p>
          <a:p>
            <a:pPr algn="l">
              <a:lnSpc>
                <a:spcPts val="5050"/>
              </a:lnSpc>
            </a:pPr>
            <a:endParaRPr sz="7200" u="sng" dirty="0"/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Uses Mistral 7B to code analysis and optimization suggestions.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Evaluates time complexity, maintainability, readability.</a:t>
            </a: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Provides real-time feedback with improvement suggestions.</a:t>
            </a:r>
          </a:p>
        </p:txBody>
      </p:sp>
      <p:sp>
        <p:nvSpPr>
          <p:cNvPr id="1048622" name="Freeform 3"/>
          <p:cNvSpPr/>
          <p:nvPr/>
        </p:nvSpPr>
        <p:spPr>
          <a:xfrm rot="8820893" flipH="1">
            <a:off x="13673001" y="-5762234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extBox 2"/>
          <p:cNvSpPr txBox="1"/>
          <p:nvPr/>
        </p:nvSpPr>
        <p:spPr>
          <a:xfrm>
            <a:off x="2164449" y="2181472"/>
            <a:ext cx="13959102" cy="4411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85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Backend API Design (Flask API)</a:t>
            </a:r>
            <a:endParaRPr sz="6000" u="sng" dirty="0">
              <a:solidFill>
                <a:srgbClr val="FFFFFF"/>
              </a:solidFill>
              <a:latin typeface="Palatino Linotype" panose="02040502050505030304" pitchFamily="18" charset="0"/>
            </a:endParaRPr>
          </a:p>
          <a:p>
            <a:pPr algn="l">
              <a:lnSpc>
                <a:spcPts val="6685"/>
              </a:lnSpc>
            </a:pPr>
            <a:endParaRPr sz="7200" u="sng" dirty="0">
              <a:solidFill>
                <a:srgbClr val="FFFFFF"/>
              </a:solidFill>
            </a:endParaRPr>
          </a:p>
          <a:p>
            <a:pPr marL="571500" indent="-571500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submit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Accepts user code and evaluates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leaderboard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Retrieves top scores</a:t>
            </a:r>
          </a:p>
          <a:p>
            <a:pPr algn="just">
              <a:lnSpc>
                <a:spcPct val="150000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Uses AI model to process code asynchronously</a:t>
            </a:r>
          </a:p>
        </p:txBody>
      </p:sp>
      <p:sp>
        <p:nvSpPr>
          <p:cNvPr id="1048626" name="Freeform 3"/>
          <p:cNvSpPr/>
          <p:nvPr/>
        </p:nvSpPr>
        <p:spPr>
          <a:xfrm rot="8820893" flipH="1">
            <a:off x="13673001" y="-5762234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TextBox 2"/>
          <p:cNvSpPr txBox="1"/>
          <p:nvPr/>
        </p:nvSpPr>
        <p:spPr>
          <a:xfrm>
            <a:off x="3962400" y="2154155"/>
            <a:ext cx="11053024" cy="497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26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UI/UX Development</a:t>
            </a:r>
          </a:p>
          <a:p>
            <a:pPr algn="l">
              <a:lnSpc>
                <a:spcPts val="5326"/>
              </a:lnSpc>
            </a:pPr>
            <a:endParaRPr lang="en-US" sz="6000" b="1" u="sng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  <a:p>
            <a:pPr marL="571500" indent="-5715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Code Editor ( Mistral 7B Editor)
Submit Button (Triggers evaluation)
Score &amp; Feedback Display
Leaderboard for gamification</a:t>
            </a:r>
          </a:p>
        </p:txBody>
      </p:sp>
      <p:sp>
        <p:nvSpPr>
          <p:cNvPr id="1048628" name="Freeform 3"/>
          <p:cNvSpPr/>
          <p:nvPr/>
        </p:nvSpPr>
        <p:spPr>
          <a:xfrm rot="-2158531" flipH="1">
            <a:off x="-4172993" y="7200812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2"/>
                </a:lnTo>
                <a:lnTo>
                  <a:pt x="8345986" y="9390702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Freeform 2"/>
          <p:cNvSpPr/>
          <p:nvPr/>
        </p:nvSpPr>
        <p:spPr>
          <a:xfrm rot="-2158531" flipH="1">
            <a:off x="-4136099" y="7200812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2"/>
                </a:lnTo>
                <a:lnTo>
                  <a:pt x="8345986" y="9390702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  <p:sp>
        <p:nvSpPr>
          <p:cNvPr id="1048591" name="TextBox 3"/>
          <p:cNvSpPr txBox="1"/>
          <p:nvPr/>
        </p:nvSpPr>
        <p:spPr>
          <a:xfrm>
            <a:off x="2114550" y="2250079"/>
            <a:ext cx="14058900" cy="5786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262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ABSTRACT:</a:t>
            </a:r>
          </a:p>
          <a:p>
            <a:pPr algn="l">
              <a:lnSpc>
                <a:spcPts val="4265"/>
              </a:lnSpc>
            </a:pPr>
            <a:endParaRPr lang="en-US" sz="6200" b="1" u="sng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  <a:p>
            <a:pPr algn="just">
              <a:lnSpc>
                <a:spcPts val="4265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"/>
                <a:cs typeface="Poppins Medium"/>
                <a:sym typeface="Poppins Medium"/>
              </a:rPr>
              <a:t>Refactor Royale is an AI-driven code optimization game designed to enhance programming skills through interactive challenges. Players refine inefficient code using AI-generated suggestions, focusing on performance, readability, and best practices. The game employs machine learning to analyze and improve code iteratively, offering real-time feedback and ranking systems. With an engaging, competitive format, Refactor Royale transforms code optimization into a dynamic, educational experience for developers of all levels.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Freeform 2"/>
          <p:cNvSpPr/>
          <p:nvPr/>
        </p:nvSpPr>
        <p:spPr>
          <a:xfrm rot="7464578" flipH="1">
            <a:off x="13726014" y="-6653966"/>
            <a:ext cx="9123971" cy="10266072"/>
          </a:xfrm>
          <a:custGeom>
            <a:avLst/>
            <a:gdLst/>
            <a:ahLst/>
            <a:cxnLst/>
            <a:rect l="l" t="t" r="r" b="b"/>
            <a:pathLst>
              <a:path w="9123971" h="10266072">
                <a:moveTo>
                  <a:pt x="9123972" y="0"/>
                </a:moveTo>
                <a:lnTo>
                  <a:pt x="0" y="0"/>
                </a:lnTo>
                <a:lnTo>
                  <a:pt x="0" y="10266072"/>
                </a:lnTo>
                <a:lnTo>
                  <a:pt x="9123972" y="10266072"/>
                </a:lnTo>
                <a:lnTo>
                  <a:pt x="9123972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  <p:sp>
        <p:nvSpPr>
          <p:cNvPr id="1048630" name="TextBox 3"/>
          <p:cNvSpPr txBox="1"/>
          <p:nvPr/>
        </p:nvSpPr>
        <p:spPr>
          <a:xfrm>
            <a:off x="5097301" y="806323"/>
            <a:ext cx="6170419" cy="744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4"/>
              </a:lnSpc>
              <a:spcBef>
                <a:spcPct val="0"/>
              </a:spcBef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"/>
                <a:cs typeface="Poppins Medium"/>
                <a:sym typeface="Poppins Medium"/>
              </a:rPr>
              <a:t>Demo video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46" y="2171700"/>
            <a:ext cx="8148463" cy="421767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833" y="2171700"/>
            <a:ext cx="8225815" cy="42176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17906" y="6667499"/>
            <a:ext cx="149352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bg1"/>
                </a:solidFill>
                <a:latin typeface="Perpetua" panose="02020502060401020303" pitchFamily="18" charset="0"/>
              </a:rPr>
              <a:t>Video Link </a:t>
            </a:r>
            <a:r>
              <a:rPr lang="en-US" sz="4000" dirty="0">
                <a:solidFill>
                  <a:schemeClr val="bg1"/>
                </a:solidFill>
                <a:latin typeface="Perpetua" panose="02020502060401020303" pitchFamily="18" charset="0"/>
              </a:rPr>
              <a:t>https://drive.google.com/file/d/1s3zrgcRIV03sTJb_CwdtLQ25UlSDp1tL/view?usp=drivesdk</a:t>
            </a:r>
          </a:p>
          <a:p>
            <a:endParaRPr lang="en-IN" sz="4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88" b="-9388"/>
            </a:stretch>
          </a:blipFill>
        </p:spPr>
      </p:sp>
      <p:sp>
        <p:nvSpPr>
          <p:cNvPr id="1048632" name="Freeform 3"/>
          <p:cNvSpPr/>
          <p:nvPr/>
        </p:nvSpPr>
        <p:spPr>
          <a:xfrm>
            <a:off x="-500016" y="0"/>
            <a:ext cx="19922007" cy="10287000"/>
          </a:xfrm>
          <a:custGeom>
            <a:avLst/>
            <a:gdLst/>
            <a:ahLst/>
            <a:cxnLst/>
            <a:rect l="l" t="t" r="r" b="b"/>
            <a:pathLst>
              <a:path w="19922007" h="10287000">
                <a:moveTo>
                  <a:pt x="0" y="0"/>
                </a:moveTo>
                <a:lnTo>
                  <a:pt x="19922007" y="0"/>
                </a:lnTo>
                <a:lnTo>
                  <a:pt x="1992200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</a:blip>
            <a:stretch>
              <a:fillRect/>
            </a:stretch>
          </a:blipFill>
        </p:spPr>
      </p:sp>
      <p:sp>
        <p:nvSpPr>
          <p:cNvPr id="1048633" name="TextBox 4"/>
          <p:cNvSpPr txBox="1"/>
          <p:nvPr/>
        </p:nvSpPr>
        <p:spPr>
          <a:xfrm>
            <a:off x="3772766" y="4330446"/>
            <a:ext cx="10742469" cy="1872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241"/>
              </a:lnSpc>
              <a:spcBef>
                <a:spcPct val="0"/>
              </a:spcBef>
            </a:pPr>
            <a:r>
              <a:rPr lang="en-US" sz="14100" b="1" dirty="0">
                <a:solidFill>
                  <a:srgbClr val="FFFFFF"/>
                </a:solidFill>
                <a:latin typeface="PMingLiU-ExtB" panose="02020500000000000000" pitchFamily="18" charset="-120"/>
                <a:ea typeface="PMingLiU-ExtB" panose="02020500000000000000" pitchFamily="18" charset="-120"/>
                <a:cs typeface="Poppins Medium"/>
                <a:sym typeface="Poppins Medium"/>
              </a:rPr>
              <a:t>THANK YOU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Freeform 2"/>
          <p:cNvSpPr/>
          <p:nvPr/>
        </p:nvSpPr>
        <p:spPr>
          <a:xfrm rot="8820893" flipH="1">
            <a:off x="13673001" y="-5762234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  <p:sp>
        <p:nvSpPr>
          <p:cNvPr id="1048593" name="TextBox 3"/>
          <p:cNvSpPr txBox="1"/>
          <p:nvPr/>
        </p:nvSpPr>
        <p:spPr>
          <a:xfrm>
            <a:off x="2057400" y="2705100"/>
            <a:ext cx="13089114" cy="3481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66"/>
              </a:lnSpc>
            </a:pPr>
            <a:r>
              <a:rPr lang="en-US" sz="6000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"/>
                <a:cs typeface="Poppins Medium"/>
                <a:sym typeface="Poppins Medium"/>
              </a:rPr>
              <a:t>OBJECTIVE:</a:t>
            </a:r>
          </a:p>
          <a:p>
            <a:pPr algn="l">
              <a:lnSpc>
                <a:spcPts val="5074"/>
              </a:lnSpc>
            </a:pPr>
            <a:endParaRPr lang="en-US" sz="6600" u="sng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algn="just">
              <a:lnSpc>
                <a:spcPts val="5074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"/>
                <a:cs typeface="Poppins Medium"/>
                <a:sym typeface="Poppins Medium"/>
              </a:rPr>
              <a:t>Develop an interactive, AI-powered coding game that challenges players to optimize and refactor code for efficiency, readability, and performance while competing against As or other players.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TextBox 2"/>
          <p:cNvSpPr txBox="1"/>
          <p:nvPr/>
        </p:nvSpPr>
        <p:spPr>
          <a:xfrm>
            <a:off x="1778155" y="2817190"/>
            <a:ext cx="14731689" cy="4652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79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PROBLEM STATEMENT:</a:t>
            </a:r>
          </a:p>
          <a:p>
            <a:pPr algn="l">
              <a:lnSpc>
                <a:spcPts val="3807"/>
              </a:lnSpc>
            </a:pPr>
            <a:endParaRPr lang="en-US" sz="5623" b="1" u="sng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  <a:p>
            <a:pPr algn="just">
              <a:lnSpc>
                <a:spcPts val="3807"/>
              </a:lnSpc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In software development, writing optimal, clean, and efficient code is a crucial skill. However, many developers struggle with understanding best practices for refactoring, performance optimization, and reducing technical debt.</a:t>
            </a:r>
          </a:p>
          <a:p>
            <a:pPr algn="just">
              <a:lnSpc>
                <a:spcPts val="3807"/>
              </a:lnSpc>
            </a:pPr>
            <a:endParaRPr lang="en-US" sz="4000" dirty="0">
              <a:solidFill>
                <a:srgbClr val="FFFFFF"/>
              </a:solidFill>
              <a:latin typeface="Perpetua" panose="02020502060401020303" pitchFamily="18" charset="0"/>
              <a:ea typeface="Poppins Medium Bold"/>
              <a:cs typeface="Poppins Medium Bold"/>
              <a:sym typeface="Poppins Medium Bold"/>
            </a:endParaRPr>
          </a:p>
          <a:p>
            <a:pPr algn="just">
              <a:lnSpc>
                <a:spcPts val="3807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Traditional learning methods, such as books and tutorials, lack engagement and real-time feedback, making it difficult for developers to improve their code refactoring skills in an interactive manner.</a:t>
            </a:r>
          </a:p>
        </p:txBody>
      </p:sp>
      <p:sp>
        <p:nvSpPr>
          <p:cNvPr id="1048595" name="Freeform 3"/>
          <p:cNvSpPr/>
          <p:nvPr/>
        </p:nvSpPr>
        <p:spPr>
          <a:xfrm rot="-2158531" flipH="1">
            <a:off x="-4172993" y="7200812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2"/>
                </a:lnTo>
                <a:lnTo>
                  <a:pt x="8345986" y="9390702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TextBox 2"/>
          <p:cNvSpPr txBox="1"/>
          <p:nvPr/>
        </p:nvSpPr>
        <p:spPr>
          <a:xfrm>
            <a:off x="1713887" y="3075626"/>
            <a:ext cx="14860225" cy="41357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4646"/>
              </a:lnSpc>
            </a:pPr>
            <a:r>
              <a:rPr lang="en-US" sz="54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SOLUTION:</a:t>
            </a:r>
          </a:p>
          <a:p>
            <a:pPr algn="just">
              <a:lnSpc>
                <a:spcPts val="4646"/>
              </a:lnSpc>
            </a:pPr>
            <a:endParaRPr lang="en-US" sz="5400" b="1" u="sng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  <a:p>
            <a:pPr algn="just">
              <a:lnSpc>
                <a:spcPts val="4646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Refactor Royale an AI-driven competitive coding game where players are given pre-written code with inefficiencies and must refactor it to maximize efficiency, readability, and maintainability. The system evaluates solutions using AJ-based analysis, scoring based on execution time, space complexity, and coding best practices.</a:t>
            </a:r>
          </a:p>
        </p:txBody>
      </p:sp>
      <p:sp>
        <p:nvSpPr>
          <p:cNvPr id="1048597" name="Freeform 3"/>
          <p:cNvSpPr/>
          <p:nvPr/>
        </p:nvSpPr>
        <p:spPr>
          <a:xfrm rot="8820893" flipH="1">
            <a:off x="13673001" y="-5762234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Freeform 2"/>
          <p:cNvSpPr/>
          <p:nvPr/>
        </p:nvSpPr>
        <p:spPr>
          <a:xfrm>
            <a:off x="5977732" y="114300"/>
            <a:ext cx="6332536" cy="9982200"/>
          </a:xfrm>
          <a:custGeom>
            <a:avLst/>
            <a:gdLst/>
            <a:ahLst/>
            <a:cxnLst/>
            <a:rect l="l" t="t" r="r" b="b"/>
            <a:pathLst>
              <a:path w="6332536" h="10287000">
                <a:moveTo>
                  <a:pt x="0" y="0"/>
                </a:moveTo>
                <a:lnTo>
                  <a:pt x="6332536" y="0"/>
                </a:lnTo>
                <a:lnTo>
                  <a:pt x="63325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580" r="-436"/>
            </a:stretch>
          </a:blipFill>
        </p:spPr>
      </p:sp>
      <p:sp>
        <p:nvSpPr>
          <p:cNvPr id="1048599" name="Freeform 3"/>
          <p:cNvSpPr/>
          <p:nvPr/>
        </p:nvSpPr>
        <p:spPr>
          <a:xfrm rot="-2158531" flipH="1">
            <a:off x="-4172993" y="7200812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2"/>
                </a:lnTo>
                <a:lnTo>
                  <a:pt x="8345986" y="9390702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3">
              <a:alphaModFix amt="36000"/>
            </a:blip>
            <a:stretch>
              <a:fillRect/>
            </a:stretch>
          </a:blipFill>
        </p:spPr>
      </p:sp>
      <p:sp>
        <p:nvSpPr>
          <p:cNvPr id="1048600" name="Freeform 4"/>
          <p:cNvSpPr/>
          <p:nvPr/>
        </p:nvSpPr>
        <p:spPr>
          <a:xfrm rot="8820893" flipH="1">
            <a:off x="13673001" y="-5762234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3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TextBox 2"/>
          <p:cNvSpPr txBox="1"/>
          <p:nvPr/>
        </p:nvSpPr>
        <p:spPr>
          <a:xfrm>
            <a:off x="1400121" y="3682106"/>
            <a:ext cx="15487758" cy="2922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7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How we built Refactor Royale :</a:t>
            </a:r>
          </a:p>
          <a:p>
            <a:pPr algn="l">
              <a:lnSpc>
                <a:spcPts val="3928"/>
              </a:lnSpc>
            </a:pPr>
            <a:endParaRPr lang="en-US" sz="6927" b="1" u="sng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  <a:p>
            <a:pPr algn="just">
              <a:lnSpc>
                <a:spcPts val="3928"/>
              </a:lnSpc>
              <a:spcBef>
                <a:spcPct val="0"/>
              </a:spcBef>
            </a:pP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Refactor Royale is an AI-driven coding game designed to help developers optimize code efficiently. It consists of a backend AI evaluator, a React-based UI, and a gamified experience.</a:t>
            </a:r>
          </a:p>
        </p:txBody>
      </p:sp>
      <p:sp>
        <p:nvSpPr>
          <p:cNvPr id="1048602" name="Freeform 3"/>
          <p:cNvSpPr/>
          <p:nvPr/>
        </p:nvSpPr>
        <p:spPr>
          <a:xfrm rot="8820893" flipH="1">
            <a:off x="13673001" y="-5762234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extBox 2"/>
          <p:cNvSpPr txBox="1"/>
          <p:nvPr/>
        </p:nvSpPr>
        <p:spPr>
          <a:xfrm>
            <a:off x="2224137" y="520100"/>
            <a:ext cx="15035163" cy="84638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73"/>
              </a:lnSpc>
            </a:pPr>
            <a:r>
              <a:rPr lang="en-US" sz="66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System Architecture </a:t>
            </a:r>
          </a:p>
          <a:p>
            <a:pPr algn="l">
              <a:lnSpc>
                <a:spcPts val="5673"/>
              </a:lnSpc>
            </a:pPr>
            <a:endParaRPr lang="en-US" sz="6600" b="1" u="sng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  <a:p>
            <a:pPr algn="l">
              <a:lnSpc>
                <a:spcPts val="5673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1. Frontend Development:</a:t>
            </a:r>
          </a:p>
          <a:p>
            <a:pPr algn="l">
              <a:lnSpc>
                <a:spcPts val="5673"/>
              </a:lnSpc>
            </a:pPr>
            <a:endParaRPr lang="en-US" sz="5617" b="1" u="sng" dirty="0">
              <a:solidFill>
                <a:srgbClr val="FFFFFF"/>
              </a:solidFill>
              <a:latin typeface="Poppins Medium Bold"/>
              <a:ea typeface="Poppins Medium Bold"/>
              <a:cs typeface="Poppins Medium Bold"/>
              <a:sym typeface="Poppins Medium Bold"/>
            </a:endParaRP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React.js -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 Core framework for building UI components (Key feature used is Hooks (useState, useEffect), Component lifecycle).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 </a:t>
            </a: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Vite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 Frontend build tool (used for Fast development server, Hot Module Replacement).</a:t>
            </a:r>
            <a:endParaRPr lang="en-US" sz="4000" dirty="0">
              <a:latin typeface="Perpetua" panose="02020502060401020303" pitchFamily="18" charset="0"/>
              <a:sym typeface="Poppins Medium Bold"/>
            </a:endParaRP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CodeMirror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 Code editor component (Python syntax highlighting, Live editing).                                     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React Confetti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 Celebration effect (Particle system for completion rewards). </a:t>
            </a: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CSS3 -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Styling and animations (Neon glow effects, Grid/Flexbox layouts).</a:t>
            </a:r>
          </a:p>
        </p:txBody>
      </p:sp>
      <p:sp>
        <p:nvSpPr>
          <p:cNvPr id="1048604" name="Freeform 3"/>
          <p:cNvSpPr/>
          <p:nvPr/>
        </p:nvSpPr>
        <p:spPr>
          <a:xfrm rot="-2158531" flipH="1">
            <a:off x="-4172993" y="7200812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2"/>
                </a:lnTo>
                <a:lnTo>
                  <a:pt x="8345986" y="9390702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73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extBox 2"/>
          <p:cNvSpPr txBox="1"/>
          <p:nvPr/>
        </p:nvSpPr>
        <p:spPr>
          <a:xfrm>
            <a:off x="1736728" y="1706661"/>
            <a:ext cx="14814543" cy="68736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56"/>
              </a:lnSpc>
            </a:pPr>
            <a:r>
              <a:rPr lang="en-US" sz="6000" b="1" u="sng" dirty="0">
                <a:solidFill>
                  <a:srgbClr val="FFFFFF"/>
                </a:solidFill>
                <a:latin typeface="Palatino Linotype" panose="02040502050505030304" pitchFamily="18" charset="0"/>
                <a:ea typeface="Poppins Medium Bold"/>
                <a:cs typeface="Poppins Medium Bold"/>
                <a:sym typeface="Poppins Medium Bold"/>
              </a:rPr>
              <a:t>2. Backend Development:</a:t>
            </a:r>
            <a:endParaRPr sz="6000" u="sng" dirty="0">
              <a:latin typeface="Palatino Linotype" panose="02040502050505030304" pitchFamily="18" charset="0"/>
            </a:endParaRPr>
          </a:p>
          <a:p>
            <a:pPr algn="l">
              <a:lnSpc>
                <a:spcPts val="5251"/>
              </a:lnSpc>
            </a:pPr>
            <a:endParaRPr sz="6600" u="sng" dirty="0"/>
          </a:p>
          <a:p>
            <a:pPr marL="571500" indent="-571500" algn="just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4000" b="1" dirty="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Flask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Python web framework(Used a REST API endpoints, Request handling).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                                          
 Flask-CORS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Cross-origin resource sharing(for Secure frontend-backend communication).                                     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 Python AST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Abstract Syntax Tree parsing(for Code structure validation).</a:t>
            </a:r>
            <a:r>
              <a:rPr lang="en-US" sz="4000" b="1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
 Subprocess - </a:t>
            </a:r>
            <a:r>
              <a:rPr lang="en-US" sz="4000" dirty="0">
                <a:solidFill>
                  <a:srgbClr val="FFFFFF"/>
                </a:solidFill>
                <a:latin typeface="Perpetua" panose="02020502060401020303" pitchFamily="18" charset="0"/>
                <a:ea typeface="Poppins Medium Bold"/>
                <a:cs typeface="Poppins Medium Bold"/>
                <a:sym typeface="Poppins Medium Bold"/>
              </a:rPr>
              <a:t>Process management(Running Ollama AI service).         </a:t>
            </a:r>
          </a:p>
        </p:txBody>
      </p:sp>
      <p:sp>
        <p:nvSpPr>
          <p:cNvPr id="1048606" name="Freeform 3"/>
          <p:cNvSpPr/>
          <p:nvPr/>
        </p:nvSpPr>
        <p:spPr>
          <a:xfrm rot="8820893" flipH="1">
            <a:off x="13618412" y="-5914468"/>
            <a:ext cx="8345987" cy="9390702"/>
          </a:xfrm>
          <a:custGeom>
            <a:avLst/>
            <a:gdLst/>
            <a:ahLst/>
            <a:cxnLst/>
            <a:rect l="l" t="t" r="r" b="b"/>
            <a:pathLst>
              <a:path w="8345987" h="9390702">
                <a:moveTo>
                  <a:pt x="8345986" y="0"/>
                </a:moveTo>
                <a:lnTo>
                  <a:pt x="0" y="0"/>
                </a:lnTo>
                <a:lnTo>
                  <a:pt x="0" y="9390703"/>
                </a:lnTo>
                <a:lnTo>
                  <a:pt x="8345986" y="9390703"/>
                </a:lnTo>
                <a:lnTo>
                  <a:pt x="8345986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1013</Words>
  <Application>Microsoft Office PowerPoint</Application>
  <PresentationFormat>Custom</PresentationFormat>
  <Paragraphs>99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Poppins Medium Bold</vt:lpstr>
      <vt:lpstr>Wingdings</vt:lpstr>
      <vt:lpstr>Palatino Linotype</vt:lpstr>
      <vt:lpstr>Arial</vt:lpstr>
      <vt:lpstr>Perpetua</vt:lpstr>
      <vt:lpstr>PMingLiU-ExtB</vt:lpstr>
      <vt:lpstr>Poppins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Minimal 3D Technology Consulting Presentation</dc:title>
  <dc:creator>Redmi Note 6 Pro</dc:creator>
  <cp:lastModifiedBy>Aravind Narayanan</cp:lastModifiedBy>
  <cp:revision>7</cp:revision>
  <dcterms:created xsi:type="dcterms:W3CDTF">2006-08-15T02:00:00Z</dcterms:created>
  <dcterms:modified xsi:type="dcterms:W3CDTF">2025-04-02T17:38:08Z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075edca3190c481d921e6c7a92979475</vt:lpwstr>
  </property>
</Properties>
</file>